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docProps/app.xml" ContentType="application/vnd.openxmlformats-officedocument.extended-properties+xml"/>
  <Override PartName="/ppt/diagrams/layout1.xml" ContentType="application/vnd.openxmlformats-officedocument.drawingml.diagram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diagrams/data1.xml" ContentType="application/vnd.openxmlformats-officedocument.drawingml.diagramData+xml"/>
  <Override PartName="/ppt/notesSlides/notesSlide7.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07" r:id="rId1"/>
  </p:sldMasterIdLst>
  <p:notesMasterIdLst>
    <p:notesMasterId r:id="rId11"/>
  </p:notesMasterIdLst>
  <p:handoutMasterIdLst>
    <p:handoutMasterId r:id="rId12"/>
  </p:handoutMasterIdLst>
  <p:sldIdLst>
    <p:sldId id="286" r:id="rId2"/>
    <p:sldId id="284" r:id="rId3"/>
    <p:sldId id="293" r:id="rId4"/>
    <p:sldId id="287" r:id="rId5"/>
    <p:sldId id="289" r:id="rId6"/>
    <p:sldId id="290" r:id="rId7"/>
    <p:sldId id="291" r:id="rId8"/>
    <p:sldId id="294" r:id="rId9"/>
    <p:sldId id="292"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3" d="100"/>
          <a:sy n="113" d="100"/>
        </p:scale>
        <p:origin x="-75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F2190E-E126-4734-AFC6-3A391E92C9BD}"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1102E983-A993-4C49-97DD-70D16190B705}">
      <dgm:prSet phldrT="[Text]" custT="1"/>
      <dgm:spPr/>
      <dgm:t>
        <a:bodyPr/>
        <a:lstStyle/>
        <a:p>
          <a:r>
            <a:rPr lang="en-US" sz="2000" dirty="0" smtClean="0"/>
            <a:t>Define the problem</a:t>
          </a:r>
          <a:endParaRPr lang="en-US" sz="2000" dirty="0"/>
        </a:p>
      </dgm:t>
    </dgm:pt>
    <dgm:pt modelId="{F9E2F262-EE0A-4023-8E79-0573F5C65748}" type="parTrans" cxnId="{06FA2C89-73DE-4851-BB63-83CC9D70B063}">
      <dgm:prSet/>
      <dgm:spPr/>
      <dgm:t>
        <a:bodyPr/>
        <a:lstStyle/>
        <a:p>
          <a:endParaRPr lang="en-US"/>
        </a:p>
      </dgm:t>
    </dgm:pt>
    <dgm:pt modelId="{474737D1-54BD-47F3-A83D-4E3A96107606}" type="sibTrans" cxnId="{06FA2C89-73DE-4851-BB63-83CC9D70B063}">
      <dgm:prSet/>
      <dgm:spPr/>
      <dgm:t>
        <a:bodyPr/>
        <a:lstStyle/>
        <a:p>
          <a:endParaRPr lang="en-US"/>
        </a:p>
      </dgm:t>
    </dgm:pt>
    <dgm:pt modelId="{33575F81-83D8-44AB-A66E-D3756176C382}">
      <dgm:prSet phldrT="[Text]" custT="1"/>
      <dgm:spPr/>
      <dgm:t>
        <a:bodyPr/>
        <a:lstStyle/>
        <a:p>
          <a:r>
            <a:rPr lang="en-US" sz="2000" dirty="0" smtClean="0"/>
            <a:t>Develop a plan</a:t>
          </a:r>
          <a:endParaRPr lang="en-US" sz="2000" dirty="0"/>
        </a:p>
      </dgm:t>
    </dgm:pt>
    <dgm:pt modelId="{97FBD8C5-0BFD-4D08-8DB5-24AF7BD1A1A8}" type="parTrans" cxnId="{FA9D6BEC-2529-4B88-86BB-F63863B6A35A}">
      <dgm:prSet/>
      <dgm:spPr/>
      <dgm:t>
        <a:bodyPr/>
        <a:lstStyle/>
        <a:p>
          <a:endParaRPr lang="en-US"/>
        </a:p>
      </dgm:t>
    </dgm:pt>
    <dgm:pt modelId="{4D059C3B-B34C-43AA-9F7B-7914EDD03A0B}" type="sibTrans" cxnId="{FA9D6BEC-2529-4B88-86BB-F63863B6A35A}">
      <dgm:prSet/>
      <dgm:spPr/>
      <dgm:t>
        <a:bodyPr/>
        <a:lstStyle/>
        <a:p>
          <a:endParaRPr lang="en-US"/>
        </a:p>
      </dgm:t>
    </dgm:pt>
    <dgm:pt modelId="{5C2FF6B6-91B8-454D-86B7-2393C9E3EEA6}">
      <dgm:prSet phldrT="[Text]" custT="1"/>
      <dgm:spPr/>
      <dgm:t>
        <a:bodyPr/>
        <a:lstStyle/>
        <a:p>
          <a:r>
            <a:rPr lang="en-US" sz="2000" dirty="0" smtClean="0"/>
            <a:t>Implement the plan</a:t>
          </a:r>
          <a:endParaRPr lang="en-US" sz="2000" dirty="0"/>
        </a:p>
      </dgm:t>
    </dgm:pt>
    <dgm:pt modelId="{EF631295-264A-4C5C-B25C-33ADB12640CA}" type="parTrans" cxnId="{29D38551-4B42-48DD-B44E-60D9551F9CB8}">
      <dgm:prSet/>
      <dgm:spPr/>
      <dgm:t>
        <a:bodyPr/>
        <a:lstStyle/>
        <a:p>
          <a:endParaRPr lang="en-US"/>
        </a:p>
      </dgm:t>
    </dgm:pt>
    <dgm:pt modelId="{624BDD54-786B-4D29-9AAE-55AC314CC2AA}" type="sibTrans" cxnId="{29D38551-4B42-48DD-B44E-60D9551F9CB8}">
      <dgm:prSet/>
      <dgm:spPr/>
      <dgm:t>
        <a:bodyPr/>
        <a:lstStyle/>
        <a:p>
          <a:endParaRPr lang="en-US"/>
        </a:p>
      </dgm:t>
    </dgm:pt>
    <dgm:pt modelId="{6E46C81B-6712-4528-9108-C02B5F981554}">
      <dgm:prSet phldrT="[Text]" custT="1"/>
      <dgm:spPr/>
      <dgm:t>
        <a:bodyPr/>
        <a:lstStyle/>
        <a:p>
          <a:r>
            <a:rPr lang="en-US" sz="2000" dirty="0" smtClean="0"/>
            <a:t>Evaluate the plan</a:t>
          </a:r>
          <a:endParaRPr lang="en-US" sz="2000" dirty="0"/>
        </a:p>
      </dgm:t>
    </dgm:pt>
    <dgm:pt modelId="{3717FDA3-CFF5-4312-914E-758152C7F239}" type="parTrans" cxnId="{FC16402B-7006-4E7D-B559-4873BC297517}">
      <dgm:prSet/>
      <dgm:spPr/>
      <dgm:t>
        <a:bodyPr/>
        <a:lstStyle/>
        <a:p>
          <a:endParaRPr lang="en-US"/>
        </a:p>
      </dgm:t>
    </dgm:pt>
    <dgm:pt modelId="{F52E4B4D-4DA2-4F82-930D-7187B5CA814D}" type="sibTrans" cxnId="{FC16402B-7006-4E7D-B559-4873BC297517}">
      <dgm:prSet/>
      <dgm:spPr/>
      <dgm:t>
        <a:bodyPr/>
        <a:lstStyle/>
        <a:p>
          <a:endParaRPr lang="en-US"/>
        </a:p>
      </dgm:t>
    </dgm:pt>
    <dgm:pt modelId="{8EDB2971-95E5-4B9F-9F94-8C9B4B75231E}" type="pres">
      <dgm:prSet presAssocID="{2FF2190E-E126-4734-AFC6-3A391E92C9BD}" presName="cycle" presStyleCnt="0">
        <dgm:presLayoutVars>
          <dgm:dir/>
          <dgm:resizeHandles val="exact"/>
        </dgm:presLayoutVars>
      </dgm:prSet>
      <dgm:spPr/>
      <dgm:t>
        <a:bodyPr/>
        <a:lstStyle/>
        <a:p>
          <a:endParaRPr lang="en-US"/>
        </a:p>
      </dgm:t>
    </dgm:pt>
    <dgm:pt modelId="{1EF11706-940B-4A03-BBC1-07444235AB4C}" type="pres">
      <dgm:prSet presAssocID="{1102E983-A993-4C49-97DD-70D16190B705}" presName="dummy" presStyleCnt="0"/>
      <dgm:spPr/>
    </dgm:pt>
    <dgm:pt modelId="{3CF2B72B-C213-4245-8A75-69D1A55092B0}" type="pres">
      <dgm:prSet presAssocID="{1102E983-A993-4C49-97DD-70D16190B705}" presName="node" presStyleLbl="revTx" presStyleIdx="0" presStyleCnt="4">
        <dgm:presLayoutVars>
          <dgm:bulletEnabled val="1"/>
        </dgm:presLayoutVars>
      </dgm:prSet>
      <dgm:spPr/>
      <dgm:t>
        <a:bodyPr/>
        <a:lstStyle/>
        <a:p>
          <a:endParaRPr lang="en-US"/>
        </a:p>
      </dgm:t>
    </dgm:pt>
    <dgm:pt modelId="{05FB59CF-4BE6-4104-92FD-DD7D5F8209EB}" type="pres">
      <dgm:prSet presAssocID="{474737D1-54BD-47F3-A83D-4E3A96107606}" presName="sibTrans" presStyleLbl="node1" presStyleIdx="0" presStyleCnt="4"/>
      <dgm:spPr/>
      <dgm:t>
        <a:bodyPr/>
        <a:lstStyle/>
        <a:p>
          <a:endParaRPr lang="en-US"/>
        </a:p>
      </dgm:t>
    </dgm:pt>
    <dgm:pt modelId="{F1C3F74A-2139-429C-A4AA-9698EC278839}" type="pres">
      <dgm:prSet presAssocID="{33575F81-83D8-44AB-A66E-D3756176C382}" presName="dummy" presStyleCnt="0"/>
      <dgm:spPr/>
    </dgm:pt>
    <dgm:pt modelId="{D39B4B28-9369-4CC4-AC94-4DE7684348AD}" type="pres">
      <dgm:prSet presAssocID="{33575F81-83D8-44AB-A66E-D3756176C382}" presName="node" presStyleLbl="revTx" presStyleIdx="1" presStyleCnt="4">
        <dgm:presLayoutVars>
          <dgm:bulletEnabled val="1"/>
        </dgm:presLayoutVars>
      </dgm:prSet>
      <dgm:spPr/>
      <dgm:t>
        <a:bodyPr/>
        <a:lstStyle/>
        <a:p>
          <a:endParaRPr lang="en-US"/>
        </a:p>
      </dgm:t>
    </dgm:pt>
    <dgm:pt modelId="{C74820CC-6518-4F4B-88F9-CB0D64D33188}" type="pres">
      <dgm:prSet presAssocID="{4D059C3B-B34C-43AA-9F7B-7914EDD03A0B}" presName="sibTrans" presStyleLbl="node1" presStyleIdx="1" presStyleCnt="4"/>
      <dgm:spPr/>
      <dgm:t>
        <a:bodyPr/>
        <a:lstStyle/>
        <a:p>
          <a:endParaRPr lang="en-US"/>
        </a:p>
      </dgm:t>
    </dgm:pt>
    <dgm:pt modelId="{D0BD1B07-C387-4A1D-B45A-555FC204B770}" type="pres">
      <dgm:prSet presAssocID="{5C2FF6B6-91B8-454D-86B7-2393C9E3EEA6}" presName="dummy" presStyleCnt="0"/>
      <dgm:spPr/>
    </dgm:pt>
    <dgm:pt modelId="{EBB26A18-32D5-4976-A7CC-EFD68FE4CEDF}" type="pres">
      <dgm:prSet presAssocID="{5C2FF6B6-91B8-454D-86B7-2393C9E3EEA6}" presName="node" presStyleLbl="revTx" presStyleIdx="2" presStyleCnt="4">
        <dgm:presLayoutVars>
          <dgm:bulletEnabled val="1"/>
        </dgm:presLayoutVars>
      </dgm:prSet>
      <dgm:spPr/>
      <dgm:t>
        <a:bodyPr/>
        <a:lstStyle/>
        <a:p>
          <a:endParaRPr lang="en-US"/>
        </a:p>
      </dgm:t>
    </dgm:pt>
    <dgm:pt modelId="{D5A7E233-2468-405E-B19F-C5CE55FAB3C5}" type="pres">
      <dgm:prSet presAssocID="{624BDD54-786B-4D29-9AAE-55AC314CC2AA}" presName="sibTrans" presStyleLbl="node1" presStyleIdx="2" presStyleCnt="4"/>
      <dgm:spPr/>
      <dgm:t>
        <a:bodyPr/>
        <a:lstStyle/>
        <a:p>
          <a:endParaRPr lang="en-US"/>
        </a:p>
      </dgm:t>
    </dgm:pt>
    <dgm:pt modelId="{E4000DA1-1A4C-440B-B605-B7206687C376}" type="pres">
      <dgm:prSet presAssocID="{6E46C81B-6712-4528-9108-C02B5F981554}" presName="dummy" presStyleCnt="0"/>
      <dgm:spPr/>
    </dgm:pt>
    <dgm:pt modelId="{D2C0D6CE-CB72-4BCB-9D67-48A7551758E5}" type="pres">
      <dgm:prSet presAssocID="{6E46C81B-6712-4528-9108-C02B5F981554}" presName="node" presStyleLbl="revTx" presStyleIdx="3" presStyleCnt="4">
        <dgm:presLayoutVars>
          <dgm:bulletEnabled val="1"/>
        </dgm:presLayoutVars>
      </dgm:prSet>
      <dgm:spPr/>
      <dgm:t>
        <a:bodyPr/>
        <a:lstStyle/>
        <a:p>
          <a:endParaRPr lang="en-US"/>
        </a:p>
      </dgm:t>
    </dgm:pt>
    <dgm:pt modelId="{40D0D8ED-3CF4-415F-B271-153C73E1A4B0}" type="pres">
      <dgm:prSet presAssocID="{F52E4B4D-4DA2-4F82-930D-7187B5CA814D}" presName="sibTrans" presStyleLbl="node1" presStyleIdx="3" presStyleCnt="4" custLinFactNeighborX="1512" custLinFactNeighborY="6053"/>
      <dgm:spPr/>
      <dgm:t>
        <a:bodyPr/>
        <a:lstStyle/>
        <a:p>
          <a:endParaRPr lang="en-US"/>
        </a:p>
      </dgm:t>
    </dgm:pt>
  </dgm:ptLst>
  <dgm:cxnLst>
    <dgm:cxn modelId="{3873B388-23AF-4B95-9654-82AF9EA2DBE1}" type="presOf" srcId="{2FF2190E-E126-4734-AFC6-3A391E92C9BD}" destId="{8EDB2971-95E5-4B9F-9F94-8C9B4B75231E}" srcOrd="0" destOrd="0" presId="urn:microsoft.com/office/officeart/2005/8/layout/cycle1"/>
    <dgm:cxn modelId="{159F3B51-C916-4F83-BF87-8CBC3144CBC4}" type="presOf" srcId="{624BDD54-786B-4D29-9AAE-55AC314CC2AA}" destId="{D5A7E233-2468-405E-B19F-C5CE55FAB3C5}" srcOrd="0" destOrd="0" presId="urn:microsoft.com/office/officeart/2005/8/layout/cycle1"/>
    <dgm:cxn modelId="{FA9D6BEC-2529-4B88-86BB-F63863B6A35A}" srcId="{2FF2190E-E126-4734-AFC6-3A391E92C9BD}" destId="{33575F81-83D8-44AB-A66E-D3756176C382}" srcOrd="1" destOrd="0" parTransId="{97FBD8C5-0BFD-4D08-8DB5-24AF7BD1A1A8}" sibTransId="{4D059C3B-B34C-43AA-9F7B-7914EDD03A0B}"/>
    <dgm:cxn modelId="{D73C2F4D-9260-4023-89A4-5A918F001368}" type="presOf" srcId="{4D059C3B-B34C-43AA-9F7B-7914EDD03A0B}" destId="{C74820CC-6518-4F4B-88F9-CB0D64D33188}" srcOrd="0" destOrd="0" presId="urn:microsoft.com/office/officeart/2005/8/layout/cycle1"/>
    <dgm:cxn modelId="{BFD725EC-77D1-42D3-9D0A-45EE59772E55}" type="presOf" srcId="{6E46C81B-6712-4528-9108-C02B5F981554}" destId="{D2C0D6CE-CB72-4BCB-9D67-48A7551758E5}" srcOrd="0" destOrd="0" presId="urn:microsoft.com/office/officeart/2005/8/layout/cycle1"/>
    <dgm:cxn modelId="{29D38551-4B42-48DD-B44E-60D9551F9CB8}" srcId="{2FF2190E-E126-4734-AFC6-3A391E92C9BD}" destId="{5C2FF6B6-91B8-454D-86B7-2393C9E3EEA6}" srcOrd="2" destOrd="0" parTransId="{EF631295-264A-4C5C-B25C-33ADB12640CA}" sibTransId="{624BDD54-786B-4D29-9AAE-55AC314CC2AA}"/>
    <dgm:cxn modelId="{06FA2C89-73DE-4851-BB63-83CC9D70B063}" srcId="{2FF2190E-E126-4734-AFC6-3A391E92C9BD}" destId="{1102E983-A993-4C49-97DD-70D16190B705}" srcOrd="0" destOrd="0" parTransId="{F9E2F262-EE0A-4023-8E79-0573F5C65748}" sibTransId="{474737D1-54BD-47F3-A83D-4E3A96107606}"/>
    <dgm:cxn modelId="{FC16402B-7006-4E7D-B559-4873BC297517}" srcId="{2FF2190E-E126-4734-AFC6-3A391E92C9BD}" destId="{6E46C81B-6712-4528-9108-C02B5F981554}" srcOrd="3" destOrd="0" parTransId="{3717FDA3-CFF5-4312-914E-758152C7F239}" sibTransId="{F52E4B4D-4DA2-4F82-930D-7187B5CA814D}"/>
    <dgm:cxn modelId="{E04089B4-9CE4-46C2-855C-736BD14B3E81}" type="presOf" srcId="{474737D1-54BD-47F3-A83D-4E3A96107606}" destId="{05FB59CF-4BE6-4104-92FD-DD7D5F8209EB}" srcOrd="0" destOrd="0" presId="urn:microsoft.com/office/officeart/2005/8/layout/cycle1"/>
    <dgm:cxn modelId="{84E6242F-CCA3-4A7D-8C29-386601A7156F}" type="presOf" srcId="{33575F81-83D8-44AB-A66E-D3756176C382}" destId="{D39B4B28-9369-4CC4-AC94-4DE7684348AD}" srcOrd="0" destOrd="0" presId="urn:microsoft.com/office/officeart/2005/8/layout/cycle1"/>
    <dgm:cxn modelId="{1002B8A4-CC51-4646-AE35-1D8E39702A72}" type="presOf" srcId="{F52E4B4D-4DA2-4F82-930D-7187B5CA814D}" destId="{40D0D8ED-3CF4-415F-B271-153C73E1A4B0}" srcOrd="0" destOrd="0" presId="urn:microsoft.com/office/officeart/2005/8/layout/cycle1"/>
    <dgm:cxn modelId="{E675DA6C-FE0A-4F76-ADCE-41CFA6F0C723}" type="presOf" srcId="{1102E983-A993-4C49-97DD-70D16190B705}" destId="{3CF2B72B-C213-4245-8A75-69D1A55092B0}" srcOrd="0" destOrd="0" presId="urn:microsoft.com/office/officeart/2005/8/layout/cycle1"/>
    <dgm:cxn modelId="{0DA1B392-F1CF-4945-91BE-88527842E450}" type="presOf" srcId="{5C2FF6B6-91B8-454D-86B7-2393C9E3EEA6}" destId="{EBB26A18-32D5-4976-A7CC-EFD68FE4CEDF}" srcOrd="0" destOrd="0" presId="urn:microsoft.com/office/officeart/2005/8/layout/cycle1"/>
    <dgm:cxn modelId="{EA8F571D-6E01-4BE4-8FBF-16D49E30725D}" type="presParOf" srcId="{8EDB2971-95E5-4B9F-9F94-8C9B4B75231E}" destId="{1EF11706-940B-4A03-BBC1-07444235AB4C}" srcOrd="0" destOrd="0" presId="urn:microsoft.com/office/officeart/2005/8/layout/cycle1"/>
    <dgm:cxn modelId="{2039E009-42C7-4AFE-82FA-9B3AC99E368B}" type="presParOf" srcId="{8EDB2971-95E5-4B9F-9F94-8C9B4B75231E}" destId="{3CF2B72B-C213-4245-8A75-69D1A55092B0}" srcOrd="1" destOrd="0" presId="urn:microsoft.com/office/officeart/2005/8/layout/cycle1"/>
    <dgm:cxn modelId="{576EA195-9AB2-46D5-9E7E-11CC4F269A19}" type="presParOf" srcId="{8EDB2971-95E5-4B9F-9F94-8C9B4B75231E}" destId="{05FB59CF-4BE6-4104-92FD-DD7D5F8209EB}" srcOrd="2" destOrd="0" presId="urn:microsoft.com/office/officeart/2005/8/layout/cycle1"/>
    <dgm:cxn modelId="{78D3C8D9-68D9-49FF-9EDE-1356A885DC57}" type="presParOf" srcId="{8EDB2971-95E5-4B9F-9F94-8C9B4B75231E}" destId="{F1C3F74A-2139-429C-A4AA-9698EC278839}" srcOrd="3" destOrd="0" presId="urn:microsoft.com/office/officeart/2005/8/layout/cycle1"/>
    <dgm:cxn modelId="{B0257B97-8DAA-4DF3-99CE-21BC57D20479}" type="presParOf" srcId="{8EDB2971-95E5-4B9F-9F94-8C9B4B75231E}" destId="{D39B4B28-9369-4CC4-AC94-4DE7684348AD}" srcOrd="4" destOrd="0" presId="urn:microsoft.com/office/officeart/2005/8/layout/cycle1"/>
    <dgm:cxn modelId="{0D3A3B52-A125-4AEF-92E6-F918D1571F40}" type="presParOf" srcId="{8EDB2971-95E5-4B9F-9F94-8C9B4B75231E}" destId="{C74820CC-6518-4F4B-88F9-CB0D64D33188}" srcOrd="5" destOrd="0" presId="urn:microsoft.com/office/officeart/2005/8/layout/cycle1"/>
    <dgm:cxn modelId="{69ED57A4-4AE0-4A6F-9261-5A0A8851EA49}" type="presParOf" srcId="{8EDB2971-95E5-4B9F-9F94-8C9B4B75231E}" destId="{D0BD1B07-C387-4A1D-B45A-555FC204B770}" srcOrd="6" destOrd="0" presId="urn:microsoft.com/office/officeart/2005/8/layout/cycle1"/>
    <dgm:cxn modelId="{B88C12B6-C2B7-4E71-8B07-8F4512F4FD5C}" type="presParOf" srcId="{8EDB2971-95E5-4B9F-9F94-8C9B4B75231E}" destId="{EBB26A18-32D5-4976-A7CC-EFD68FE4CEDF}" srcOrd="7" destOrd="0" presId="urn:microsoft.com/office/officeart/2005/8/layout/cycle1"/>
    <dgm:cxn modelId="{AF8211E2-AFBD-4678-A0BB-B875790338A0}" type="presParOf" srcId="{8EDB2971-95E5-4B9F-9F94-8C9B4B75231E}" destId="{D5A7E233-2468-405E-B19F-C5CE55FAB3C5}" srcOrd="8" destOrd="0" presId="urn:microsoft.com/office/officeart/2005/8/layout/cycle1"/>
    <dgm:cxn modelId="{88E410CB-F64D-40C2-9BF5-C855EEB55CE7}" type="presParOf" srcId="{8EDB2971-95E5-4B9F-9F94-8C9B4B75231E}" destId="{E4000DA1-1A4C-440B-B605-B7206687C376}" srcOrd="9" destOrd="0" presId="urn:microsoft.com/office/officeart/2005/8/layout/cycle1"/>
    <dgm:cxn modelId="{0EBC539F-C148-46F9-86BC-2378E6327608}" type="presParOf" srcId="{8EDB2971-95E5-4B9F-9F94-8C9B4B75231E}" destId="{D2C0D6CE-CB72-4BCB-9D67-48A7551758E5}" srcOrd="10" destOrd="0" presId="urn:microsoft.com/office/officeart/2005/8/layout/cycle1"/>
    <dgm:cxn modelId="{187FC010-76B3-4425-AD83-37BFFEC62A9A}" type="presParOf" srcId="{8EDB2971-95E5-4B9F-9F94-8C9B4B75231E}" destId="{40D0D8ED-3CF4-415F-B271-153C73E1A4B0}" srcOrd="11" destOrd="0" presId="urn:microsoft.com/office/officeart/2005/8/layout/cycle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F2B72B-C213-4245-8A75-69D1A55092B0}">
      <dsp:nvSpPr>
        <dsp:cNvPr id="0" name=""/>
        <dsp:cNvSpPr/>
      </dsp:nvSpPr>
      <dsp:spPr>
        <a:xfrm>
          <a:off x="3551358" y="90962"/>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Define the problem</a:t>
          </a:r>
          <a:endParaRPr lang="en-US" sz="2000" kern="1200" dirty="0"/>
        </a:p>
      </dsp:txBody>
      <dsp:txXfrm>
        <a:off x="3551358" y="90962"/>
        <a:ext cx="1437679" cy="1437679"/>
      </dsp:txXfrm>
    </dsp:sp>
    <dsp:sp modelId="{05FB59CF-4BE6-4104-92FD-DD7D5F8209EB}">
      <dsp:nvSpPr>
        <dsp:cNvPr id="0" name=""/>
        <dsp:cNvSpPr/>
      </dsp:nvSpPr>
      <dsp:spPr>
        <a:xfrm>
          <a:off x="1015841" y="-158"/>
          <a:ext cx="4064317" cy="4064317"/>
        </a:xfrm>
        <a:prstGeom prst="circularArrow">
          <a:avLst>
            <a:gd name="adj1" fmla="val 6898"/>
            <a:gd name="adj2" fmla="val 465012"/>
            <a:gd name="adj3" fmla="val 550847"/>
            <a:gd name="adj4" fmla="val 20584141"/>
            <a:gd name="adj5" fmla="val 804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9B4B28-9369-4CC4-AC94-4DE7684348AD}">
      <dsp:nvSpPr>
        <dsp:cNvPr id="0" name=""/>
        <dsp:cNvSpPr/>
      </dsp:nvSpPr>
      <dsp:spPr>
        <a:xfrm>
          <a:off x="3551358" y="2535358"/>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Develop a plan</a:t>
          </a:r>
          <a:endParaRPr lang="en-US" sz="2000" kern="1200" dirty="0"/>
        </a:p>
      </dsp:txBody>
      <dsp:txXfrm>
        <a:off x="3551358" y="2535358"/>
        <a:ext cx="1437679" cy="1437679"/>
      </dsp:txXfrm>
    </dsp:sp>
    <dsp:sp modelId="{C74820CC-6518-4F4B-88F9-CB0D64D33188}">
      <dsp:nvSpPr>
        <dsp:cNvPr id="0" name=""/>
        <dsp:cNvSpPr/>
      </dsp:nvSpPr>
      <dsp:spPr>
        <a:xfrm>
          <a:off x="1015841" y="-158"/>
          <a:ext cx="4064317" cy="4064317"/>
        </a:xfrm>
        <a:prstGeom prst="circularArrow">
          <a:avLst>
            <a:gd name="adj1" fmla="val 6898"/>
            <a:gd name="adj2" fmla="val 465012"/>
            <a:gd name="adj3" fmla="val 5950847"/>
            <a:gd name="adj4" fmla="val 4384141"/>
            <a:gd name="adj5" fmla="val 804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B26A18-32D5-4976-A7CC-EFD68FE4CEDF}">
      <dsp:nvSpPr>
        <dsp:cNvPr id="0" name=""/>
        <dsp:cNvSpPr/>
      </dsp:nvSpPr>
      <dsp:spPr>
        <a:xfrm>
          <a:off x="1106962" y="2535358"/>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Implement the plan</a:t>
          </a:r>
          <a:endParaRPr lang="en-US" sz="2000" kern="1200" dirty="0"/>
        </a:p>
      </dsp:txBody>
      <dsp:txXfrm>
        <a:off x="1106962" y="2535358"/>
        <a:ext cx="1437679" cy="1437679"/>
      </dsp:txXfrm>
    </dsp:sp>
    <dsp:sp modelId="{D5A7E233-2468-405E-B19F-C5CE55FAB3C5}">
      <dsp:nvSpPr>
        <dsp:cNvPr id="0" name=""/>
        <dsp:cNvSpPr/>
      </dsp:nvSpPr>
      <dsp:spPr>
        <a:xfrm>
          <a:off x="1015841" y="-158"/>
          <a:ext cx="4064317" cy="4064317"/>
        </a:xfrm>
        <a:prstGeom prst="circularArrow">
          <a:avLst>
            <a:gd name="adj1" fmla="val 6898"/>
            <a:gd name="adj2" fmla="val 465012"/>
            <a:gd name="adj3" fmla="val 11350847"/>
            <a:gd name="adj4" fmla="val 9784141"/>
            <a:gd name="adj5" fmla="val 804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C0D6CE-CB72-4BCB-9D67-48A7551758E5}">
      <dsp:nvSpPr>
        <dsp:cNvPr id="0" name=""/>
        <dsp:cNvSpPr/>
      </dsp:nvSpPr>
      <dsp:spPr>
        <a:xfrm>
          <a:off x="1106962" y="90962"/>
          <a:ext cx="1437679" cy="143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Evaluate the plan</a:t>
          </a:r>
          <a:endParaRPr lang="en-US" sz="2000" kern="1200" dirty="0"/>
        </a:p>
      </dsp:txBody>
      <dsp:txXfrm>
        <a:off x="1106962" y="90962"/>
        <a:ext cx="1437679" cy="1437679"/>
      </dsp:txXfrm>
    </dsp:sp>
    <dsp:sp modelId="{40D0D8ED-3CF4-415F-B271-153C73E1A4B0}">
      <dsp:nvSpPr>
        <dsp:cNvPr id="0" name=""/>
        <dsp:cNvSpPr/>
      </dsp:nvSpPr>
      <dsp:spPr>
        <a:xfrm>
          <a:off x="1077293" y="245854"/>
          <a:ext cx="4064317" cy="4064317"/>
        </a:xfrm>
        <a:prstGeom prst="circularArrow">
          <a:avLst>
            <a:gd name="adj1" fmla="val 6898"/>
            <a:gd name="adj2" fmla="val 465012"/>
            <a:gd name="adj3" fmla="val 16750847"/>
            <a:gd name="adj4" fmla="val 15184141"/>
            <a:gd name="adj5" fmla="val 804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0" hangingPunct="0">
              <a:defRPr sz="1200"/>
            </a:lvl1pPr>
          </a:lstStyle>
          <a:p>
            <a:pPr>
              <a:defRPr/>
            </a:pPr>
            <a:fld id="{FE32CC7D-72C6-4BBF-A702-6843C06DFEF7}" type="datetimeFigureOut">
              <a:rPr lang="en-US"/>
              <a:pPr>
                <a:defRPr/>
              </a:pPr>
              <a:t>8/16/11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0" hangingPunct="0">
              <a:defRPr sz="1200"/>
            </a:lvl1pPr>
          </a:lstStyle>
          <a:p>
            <a:pPr>
              <a:defRPr/>
            </a:pPr>
            <a:fld id="{40A16F40-3864-4FBA-AF44-00BBB631F92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FF86DF3-DE62-4904-9174-8D3A6559BCB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endParaRPr lang="en-US" dirty="0" smtClean="0"/>
          </a:p>
        </p:txBody>
      </p:sp>
      <p:sp>
        <p:nvSpPr>
          <p:cNvPr id="19460" name="Slide Number Placeholder 3"/>
          <p:cNvSpPr>
            <a:spLocks noGrp="1"/>
          </p:cNvSpPr>
          <p:nvPr>
            <p:ph type="sldNum" sz="quarter" idx="5"/>
          </p:nvPr>
        </p:nvSpPr>
        <p:spPr>
          <a:noFill/>
        </p:spPr>
        <p:txBody>
          <a:bodyPr/>
          <a:lstStyle/>
          <a:p>
            <a:fld id="{9E02877A-1A44-4FEE-87A9-FAF789760263}"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does that mean…</a:t>
            </a:r>
            <a:endParaRPr lang="en-US" dirty="0"/>
          </a:p>
        </p:txBody>
      </p:sp>
      <p:sp>
        <p:nvSpPr>
          <p:cNvPr id="4" name="Slide Number Placeholder 3"/>
          <p:cNvSpPr>
            <a:spLocks noGrp="1"/>
          </p:cNvSpPr>
          <p:nvPr>
            <p:ph type="sldNum" sz="quarter" idx="10"/>
          </p:nvPr>
        </p:nvSpPr>
        <p:spPr/>
        <p:txBody>
          <a:bodyPr/>
          <a:lstStyle/>
          <a:p>
            <a:pPr>
              <a:defRPr/>
            </a:pPr>
            <a:fld id="{1FF86DF3-DE62-4904-9174-8D3A6559BCB2}"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system that supports</a:t>
            </a:r>
            <a:r>
              <a:rPr lang="en-US" baseline="0" dirty="0" smtClean="0"/>
              <a:t> student achievement – ALL pieces are aligned and structured to support each other.  You can’t remove one component without negatively impacting the effectiveness of the others.  This is the instructional synergy we are continually striving for here at Wilson.</a:t>
            </a:r>
            <a:endParaRPr lang="en-US" dirty="0"/>
          </a:p>
        </p:txBody>
      </p:sp>
      <p:sp>
        <p:nvSpPr>
          <p:cNvPr id="4" name="Slide Number Placeholder 3"/>
          <p:cNvSpPr>
            <a:spLocks noGrp="1"/>
          </p:cNvSpPr>
          <p:nvPr>
            <p:ph type="sldNum" sz="quarter" idx="10"/>
          </p:nvPr>
        </p:nvSpPr>
        <p:spPr/>
        <p:txBody>
          <a:bodyPr/>
          <a:lstStyle/>
          <a:p>
            <a:pPr>
              <a:defRPr/>
            </a:pPr>
            <a:fld id="{1FF86DF3-DE62-4904-9174-8D3A6559BCB2}"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r>
              <a:rPr lang="en-US" dirty="0" smtClean="0"/>
              <a:t>A</a:t>
            </a:r>
            <a:r>
              <a:rPr lang="en-US" baseline="0" dirty="0" smtClean="0"/>
              <a:t> SAS is the foundation of </a:t>
            </a:r>
            <a:r>
              <a:rPr lang="en-US" baseline="0" dirty="0" err="1" smtClean="0"/>
              <a:t>RtII</a:t>
            </a:r>
            <a:r>
              <a:rPr lang="en-US" baseline="0" dirty="0" smtClean="0"/>
              <a:t> since Tier 1 is where all students begin.  </a:t>
            </a:r>
            <a:r>
              <a:rPr lang="en-US" dirty="0" smtClean="0"/>
              <a:t>What is critical within the </a:t>
            </a:r>
            <a:r>
              <a:rPr lang="en-US" dirty="0" err="1" smtClean="0"/>
              <a:t>RtII</a:t>
            </a:r>
            <a:r>
              <a:rPr lang="en-US" dirty="0" smtClean="0"/>
              <a:t> process is that our interventions are implemented for students </a:t>
            </a:r>
            <a:r>
              <a:rPr lang="en-US" b="1" dirty="0" smtClean="0"/>
              <a:t>in addition to </a:t>
            </a:r>
            <a:r>
              <a:rPr lang="en-US" dirty="0" smtClean="0"/>
              <a:t>the core knowledge gained within the regular classroom – not instead of!  The interventions consist of multiple tiers</a:t>
            </a:r>
            <a:r>
              <a:rPr lang="en-US" baseline="0" dirty="0" smtClean="0"/>
              <a:t> (I’d prefer a menu of continuum) of increasingly intense interventions designed to meet the specific needs of each student.  Interventions used are scientifically research-based (define quickly) interventions.  Students in tiers 2 and 3 are continually monitored for performance progress; all students are screened at least 3 times per year (fall, winter, spring).  This benchmarking (comparing students to a norm, indicates students who many not be adequately responding to the core curriculum and who need additional instruction).  This data, in conjunction with more specific diagnostic testing that occurs for students needing more intense intervention, and classroom assessment, combines to make our instructional decisions for our students.</a:t>
            </a:r>
          </a:p>
          <a:p>
            <a:endParaRPr lang="en-US" baseline="0" dirty="0" smtClean="0"/>
          </a:p>
          <a:p>
            <a:r>
              <a:rPr lang="en-US" baseline="0" dirty="0" smtClean="0"/>
              <a:t>Tier 2 instruction students are generally monitored 1-2 times per month.  Their intervention (supplemental instruction) usually occurs in small group instruction using standard protocol interventions (in other words, interventions designed to meet their specific instructional needs as identified by the data).</a:t>
            </a:r>
          </a:p>
          <a:p>
            <a:endParaRPr lang="en-US" baseline="0" dirty="0" smtClean="0"/>
          </a:p>
          <a:p>
            <a:r>
              <a:rPr lang="en-US" baseline="0" dirty="0" smtClean="0"/>
              <a:t>Tier 3 students are those who do not respond to the core curriculum and to tier 2 interventions.  These students are in need of intensive intervention.  They receive high-quality, research based interventions on a daily basis either individually or in small groups.  Key here again, is it is in addition to the core curriculum!  They are progress monitored 1-2 times per week and changes are made in their interventions based upon this data and their progress toward their specific goal(s).  </a:t>
            </a:r>
          </a:p>
          <a:p>
            <a:endParaRPr lang="en-US" baseline="0" dirty="0" smtClean="0"/>
          </a:p>
          <a:p>
            <a:r>
              <a:rPr lang="en-US" baseline="0" dirty="0" smtClean="0"/>
              <a:t>The overriding focus is always on closing individual learning gaps and bringing all students to benchmark.</a:t>
            </a:r>
            <a:endParaRPr lang="en-US" dirty="0" smtClean="0"/>
          </a:p>
        </p:txBody>
      </p:sp>
      <p:sp>
        <p:nvSpPr>
          <p:cNvPr id="20484" name="Slide Number Placeholder 3"/>
          <p:cNvSpPr>
            <a:spLocks noGrp="1"/>
          </p:cNvSpPr>
          <p:nvPr>
            <p:ph type="sldNum" sz="quarter" idx="5"/>
          </p:nvPr>
        </p:nvSpPr>
        <p:spPr>
          <a:noFill/>
        </p:spPr>
        <p:txBody>
          <a:bodyPr/>
          <a:lstStyle/>
          <a:p>
            <a:fld id="{9A07EECA-6261-4E4F-A566-F827043A2F70}"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students are screened for basic understanding and minimum skill levels:  in K-2 we are using </a:t>
            </a:r>
            <a:r>
              <a:rPr lang="en-US" baseline="0" dirty="0" err="1" smtClean="0"/>
              <a:t>AIMSweb</a:t>
            </a:r>
            <a:r>
              <a:rPr lang="en-US" baseline="0" dirty="0" smtClean="0"/>
              <a:t>, 3-12 4-Sight (math is currently using Study Island as their universal screener)</a:t>
            </a:r>
            <a:endParaRPr lang="en-US" dirty="0"/>
          </a:p>
        </p:txBody>
      </p:sp>
      <p:sp>
        <p:nvSpPr>
          <p:cNvPr id="4" name="Slide Number Placeholder 3"/>
          <p:cNvSpPr>
            <a:spLocks noGrp="1"/>
          </p:cNvSpPr>
          <p:nvPr>
            <p:ph type="sldNum" sz="quarter" idx="10"/>
          </p:nvPr>
        </p:nvSpPr>
        <p:spPr/>
        <p:txBody>
          <a:bodyPr/>
          <a:lstStyle/>
          <a:p>
            <a:pPr>
              <a:defRPr/>
            </a:pPr>
            <a:fld id="{1FF86DF3-DE62-4904-9174-8D3A6559BCB2}"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critical to remember, </a:t>
            </a:r>
            <a:r>
              <a:rPr lang="en-US" dirty="0" err="1" smtClean="0"/>
              <a:t>RtII</a:t>
            </a:r>
            <a:r>
              <a:rPr lang="en-US" dirty="0" smtClean="0"/>
              <a:t> is a process – not a program.  Therefor</a:t>
            </a:r>
            <a:r>
              <a:rPr lang="en-US" baseline="0" dirty="0" smtClean="0"/>
              <a:t>e it is cyclical and continuous – providing for evaluation, identification, diagnosis, prescription, and evaluation; progress monitoring drives the instructional process.  But not only is the students’ performance continually being monitored so instruction can be adjusted to meet individual student needs, the process is also continually evaluated to ensure that it is meeting the needs of all of our students.   Decisions made are generated based upon the data collected and instructional practices and interventions are at levels of fidelity and rigor designed to improve student achievement.</a:t>
            </a:r>
            <a:endParaRPr lang="en-US" dirty="0"/>
          </a:p>
        </p:txBody>
      </p:sp>
      <p:sp>
        <p:nvSpPr>
          <p:cNvPr id="4" name="Slide Number Placeholder 3"/>
          <p:cNvSpPr>
            <a:spLocks noGrp="1"/>
          </p:cNvSpPr>
          <p:nvPr>
            <p:ph type="sldNum" sz="quarter" idx="10"/>
          </p:nvPr>
        </p:nvSpPr>
        <p:spPr/>
        <p:txBody>
          <a:bodyPr/>
          <a:lstStyle/>
          <a:p>
            <a:pPr>
              <a:defRPr/>
            </a:pPr>
            <a:fld id="{1FF86DF3-DE62-4904-9174-8D3A6559BCB2}"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latin typeface="Arial" charset="0"/>
                <a:ea typeface="+mn-ea"/>
                <a:cs typeface="+mn-cs"/>
              </a:rPr>
              <a:t>SAS and quality instruction, Teaming (data teams, building teams, collaboration), balanced assessments (formative, benchmark, diagnostic, summative), School structure (intervention time, flexible scheduling), re-alignment and flexible use of resources (including HR, Title I, ABG., EAP Tutoring, Special Education)</a:t>
            </a:r>
          </a:p>
          <a:p>
            <a:endParaRPr lang="en-US" sz="1200" kern="1200" baseline="0" dirty="0" smtClean="0">
              <a:solidFill>
                <a:schemeClr val="tx1"/>
              </a:solidFill>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1FF86DF3-DE62-4904-9174-8D3A6559BCB2}"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Remember, </a:t>
            </a:r>
            <a:r>
              <a:rPr lang="en-US" dirty="0" err="1" smtClean="0"/>
              <a:t>RtII</a:t>
            </a:r>
            <a:r>
              <a:rPr lang="en-US" dirty="0" smtClean="0"/>
              <a:t> is not a pre-</a:t>
            </a:r>
            <a:r>
              <a:rPr lang="en-US" dirty="0" err="1" smtClean="0"/>
              <a:t>referal</a:t>
            </a:r>
            <a:r>
              <a:rPr lang="en-US" dirty="0" smtClean="0"/>
              <a:t> process (it identifies</a:t>
            </a:r>
            <a:r>
              <a:rPr lang="en-US" baseline="0" dirty="0" smtClean="0"/>
              <a:t> at risk students, but it is not a special education initiative – it addresses the needs of ALL students), it is not an individual teacher or classroom – it is shared ownership; a community, it is not a stand alone program – it is an instructional data driven process.  And, it is not a pull-out system – it is an ‘addition to’ – an added period of intense, student need driven, curricular aligned, research based intervention instruction that provides immediate support to at risk students (regardless of labels). </a:t>
            </a:r>
          </a:p>
          <a:p>
            <a:endParaRPr lang="en-US" baseline="0" dirty="0" smtClean="0"/>
          </a:p>
          <a:p>
            <a:r>
              <a:rPr lang="en-US" baseline="0" dirty="0" smtClean="0"/>
              <a:t>What does that mean for you?  We will be asking for your support as we propose additional interventions based upon our data, look for ways to more effectively engage in progress monitoring and assessment, and continue to provide aligned, quality, professional development to our faculty, staff, and stakeholders.  You will see scheduling changes and our human resources will be re-allocated to meet the dynamic needs of our students – as change unfolds, we expect you to ask questions for clarification and to continue to support student growth and achievement for all of our children.  </a:t>
            </a:r>
            <a:r>
              <a:rPr lang="en-US" baseline="0" dirty="0" smtClean="0">
                <a:sym typeface="Wingdings" pitchFamily="2" charset="2"/>
              </a:rPr>
              <a:t></a:t>
            </a:r>
          </a:p>
          <a:p>
            <a:endParaRPr lang="en-US" baseline="0" dirty="0" smtClean="0">
              <a:sym typeface="Wingdings" pitchFamily="2" charset="2"/>
            </a:endParaRPr>
          </a:p>
          <a:p>
            <a:r>
              <a:rPr lang="en-US" baseline="0" dirty="0" smtClean="0">
                <a:sym typeface="Wingdings" pitchFamily="2" charset="2"/>
              </a:rPr>
              <a:t>This PowerPoint will be uploaded onto our website under </a:t>
            </a:r>
            <a:r>
              <a:rPr lang="en-US" baseline="0" dirty="0" err="1" smtClean="0">
                <a:sym typeface="Wingdings" pitchFamily="2" charset="2"/>
              </a:rPr>
              <a:t>RtII</a:t>
            </a:r>
            <a:r>
              <a:rPr lang="en-US" baseline="0" dirty="0" smtClean="0">
                <a:sym typeface="Wingdings" pitchFamily="2" charset="2"/>
              </a:rPr>
              <a:t>.  Over the next several months we will develop that site into an ‘electronic’ handbook for reference and resource.  Additionally, links have been built into this PowerPoint to direct you to more information via PDE and </a:t>
            </a:r>
            <a:r>
              <a:rPr lang="en-US" baseline="0" dirty="0" err="1" smtClean="0">
                <a:sym typeface="Wingdings" pitchFamily="2" charset="2"/>
              </a:rPr>
              <a:t>paTTAN</a:t>
            </a:r>
            <a:r>
              <a:rPr lang="en-US" baseline="0" smtClean="0">
                <a:sym typeface="Wingdings" pitchFamily="2" charset="2"/>
              </a:rPr>
              <a:t>.</a:t>
            </a:r>
            <a:endParaRPr lang="en-US" dirty="0"/>
          </a:p>
        </p:txBody>
      </p:sp>
      <p:sp>
        <p:nvSpPr>
          <p:cNvPr id="4" name="Slide Number Placeholder 3"/>
          <p:cNvSpPr>
            <a:spLocks noGrp="1"/>
          </p:cNvSpPr>
          <p:nvPr>
            <p:ph type="sldNum" sz="quarter" idx="10"/>
          </p:nvPr>
        </p:nvSpPr>
        <p:spPr/>
        <p:txBody>
          <a:bodyPr/>
          <a:lstStyle/>
          <a:p>
            <a:pPr>
              <a:defRPr/>
            </a:pPr>
            <a:fld id="{1FF86DF3-DE62-4904-9174-8D3A6559BCB2}"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1295400"/>
            <a:ext cx="8229600" cy="1143000"/>
          </a:xfrm>
        </p:spPr>
        <p:txBody>
          <a:bodyPr/>
          <a:lstStyle>
            <a:lvl1pPr algn="r">
              <a:defRPr sz="3600"/>
            </a:lvl1pPr>
          </a:lstStyle>
          <a:p>
            <a:r>
              <a:rPr lang="en-US" smtClean="0"/>
              <a:t>Click to edit Master title style</a:t>
            </a:r>
            <a:endParaRPr lang="en-US"/>
          </a:p>
        </p:txBody>
      </p:sp>
      <p:sp>
        <p:nvSpPr>
          <p:cNvPr id="2051" name="Rectangle 3"/>
          <p:cNvSpPr>
            <a:spLocks noGrp="1" noChangeArrowheads="1"/>
          </p:cNvSpPr>
          <p:nvPr>
            <p:ph type="subTitle" idx="1"/>
          </p:nvPr>
        </p:nvSpPr>
        <p:spPr>
          <a:xfrm>
            <a:off x="3711575" y="2819400"/>
            <a:ext cx="5051425" cy="1295400"/>
          </a:xfrm>
        </p:spPr>
        <p:txBody>
          <a:bodyPr/>
          <a:lstStyle>
            <a:lvl1pPr marL="0" indent="0" algn="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304800" y="6400800"/>
            <a:ext cx="1905000" cy="45720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505200" y="6400800"/>
            <a:ext cx="2895600" cy="45720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934200" y="6400800"/>
            <a:ext cx="1905000" cy="457200"/>
          </a:xfrm>
        </p:spPr>
        <p:txBody>
          <a:bodyPr/>
          <a:lstStyle>
            <a:lvl1pPr>
              <a:defRPr smtClean="0"/>
            </a:lvl1pPr>
          </a:lstStyle>
          <a:p>
            <a:pPr>
              <a:defRPr/>
            </a:pPr>
            <a:fld id="{09DCE189-B06B-4220-9D4A-BB18F6BF08DE}" type="slidenum">
              <a:rPr lang="en-US"/>
              <a:pPr>
                <a:defRPr/>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62B5A8-CBCF-48E9-8133-973E4C0A204E}" type="slidenum">
              <a:rPr lang="en-US"/>
              <a:pPr>
                <a:defRPr/>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304800"/>
            <a:ext cx="1752600" cy="5662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304800"/>
            <a:ext cx="5105400" cy="5662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61F81C-D1BA-4EB0-B2F8-4AC7206C40DF}" type="slidenum">
              <a:rPr lang="en-US"/>
              <a:pPr>
                <a:defRPr/>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234AED5-4B99-40DC-BB7E-667D12A9DC4A}" type="slidenum">
              <a:rPr lang="en-US"/>
              <a:pPr>
                <a:defRPr/>
              </a:pPr>
              <a:t>‹#›</a:t>
            </a:fld>
            <a:endParaRPr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3AEC04-84EC-4533-98FD-39DE615435CE}" type="slidenum">
              <a:rPr lang="en-US"/>
              <a:pPr>
                <a:defRPr/>
              </a:pPr>
              <a:t>‹#›</a:t>
            </a:fld>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8EA547-E9ED-4915-9FEC-CC95BC4E32C0}" type="slidenum">
              <a:rPr lang="en-US"/>
              <a:pPr>
                <a:defRPr/>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CAF9CD-0E7F-4186-9F13-082CDE7FF4B6}" type="slidenum">
              <a:rPr lang="en-US"/>
              <a:pPr>
                <a:defRPr/>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7B399D1-1EF9-4053-8E5A-B3B38115FDDC}" type="slidenum">
              <a:rPr lang="en-US"/>
              <a:pPr>
                <a:defRPr/>
              </a:pPr>
              <a:t>‹#›</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E67E49E-B8D5-48B2-BFF2-00A3B06E7CCD}" type="slidenum">
              <a:rPr lang="en-US"/>
              <a:pPr>
                <a:defRPr/>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9176E4-57EE-4AEF-9873-BD87F309D130}" type="slidenum">
              <a:rPr lang="en-US"/>
              <a:pPr>
                <a:defRPr/>
              </a:pPr>
              <a:t>‹#›</a:t>
            </a:fld>
            <a:endParaRPr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ED4B90-7333-4F4C-9758-50E92DD694C0}" type="slidenum">
              <a:rPr lang="en-US"/>
              <a:pPr>
                <a:defRPr/>
              </a:pPr>
              <a:t>‹#›</a:t>
            </a:fld>
            <a:endParaRPr lang="en-U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52600" y="304800"/>
            <a:ext cx="7010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752600" y="1395413"/>
            <a:ext cx="7010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p:txBody>
      </p:sp>
      <p:sp>
        <p:nvSpPr>
          <p:cNvPr id="1028" name="Rectangle 4"/>
          <p:cNvSpPr>
            <a:spLocks noGrp="1" noChangeArrowheads="1"/>
          </p:cNvSpPr>
          <p:nvPr>
            <p:ph type="dt" sz="half" idx="2"/>
          </p:nvPr>
        </p:nvSpPr>
        <p:spPr bwMode="auto">
          <a:xfrm>
            <a:off x="19050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fontAlgn="auto" hangingPunct="0">
              <a:lnSpc>
                <a:spcPct val="100000"/>
              </a:lnSpc>
              <a:spcBef>
                <a:spcPct val="0"/>
              </a:spcBef>
              <a:spcAft>
                <a:spcPts val="0"/>
              </a:spcAft>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4316413" y="6400800"/>
            <a:ext cx="20843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fontAlgn="auto" hangingPunct="0">
              <a:lnSpc>
                <a:spcPct val="100000"/>
              </a:lnSpc>
              <a:spcBef>
                <a:spcPct val="0"/>
              </a:spcBef>
              <a:spcAft>
                <a:spcPts val="0"/>
              </a:spcAft>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73914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fontAlgn="auto" hangingPunct="0">
              <a:lnSpc>
                <a:spcPct val="100000"/>
              </a:lnSpc>
              <a:spcBef>
                <a:spcPct val="0"/>
              </a:spcBef>
              <a:spcAft>
                <a:spcPts val="0"/>
              </a:spcAft>
              <a:defRPr sz="1400" smtClean="0">
                <a:latin typeface="+mn-lt"/>
              </a:defRPr>
            </a:lvl1pPr>
          </a:lstStyle>
          <a:p>
            <a:pPr>
              <a:defRPr/>
            </a:pPr>
            <a:fld id="{F3ABF591-DB36-4D1D-A6A9-4E04A388856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0"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ransition>
    <p:fade thruBlk="1"/>
  </p:transition>
  <p:timing>
    <p:tnLst>
      <p:par>
        <p:cTn id="1" dur="indefinite" restart="never" nodeType="tmRoot"/>
      </p:par>
    </p:tnLst>
  </p:timing>
  <p:txStyles>
    <p:titleStyle>
      <a:lvl1pPr algn="l" rtl="0" eaLnBrk="1" fontAlgn="base" hangingPunct="1">
        <a:spcBef>
          <a:spcPct val="0"/>
        </a:spcBef>
        <a:spcAft>
          <a:spcPct val="0"/>
        </a:spcAft>
        <a:defRPr sz="3200" b="1">
          <a:solidFill>
            <a:srgbClr val="006666"/>
          </a:solidFill>
          <a:latin typeface="+mj-lt"/>
          <a:ea typeface="+mj-ea"/>
          <a:cs typeface="+mj-cs"/>
        </a:defRPr>
      </a:lvl1pPr>
      <a:lvl2pPr algn="l" rtl="0" eaLnBrk="1" fontAlgn="base" hangingPunct="1">
        <a:spcBef>
          <a:spcPct val="0"/>
        </a:spcBef>
        <a:spcAft>
          <a:spcPct val="0"/>
        </a:spcAft>
        <a:defRPr sz="3200" b="1">
          <a:solidFill>
            <a:srgbClr val="006666"/>
          </a:solidFill>
          <a:latin typeface="Tahoma" charset="0"/>
        </a:defRPr>
      </a:lvl2pPr>
      <a:lvl3pPr algn="l" rtl="0" eaLnBrk="1" fontAlgn="base" hangingPunct="1">
        <a:spcBef>
          <a:spcPct val="0"/>
        </a:spcBef>
        <a:spcAft>
          <a:spcPct val="0"/>
        </a:spcAft>
        <a:defRPr sz="3200" b="1">
          <a:solidFill>
            <a:srgbClr val="006666"/>
          </a:solidFill>
          <a:latin typeface="Tahoma" charset="0"/>
        </a:defRPr>
      </a:lvl3pPr>
      <a:lvl4pPr algn="l" rtl="0" eaLnBrk="1" fontAlgn="base" hangingPunct="1">
        <a:spcBef>
          <a:spcPct val="0"/>
        </a:spcBef>
        <a:spcAft>
          <a:spcPct val="0"/>
        </a:spcAft>
        <a:defRPr sz="3200" b="1">
          <a:solidFill>
            <a:srgbClr val="006666"/>
          </a:solidFill>
          <a:latin typeface="Tahoma" charset="0"/>
        </a:defRPr>
      </a:lvl4pPr>
      <a:lvl5pPr algn="l" rtl="0" eaLnBrk="1" fontAlgn="base" hangingPunct="1">
        <a:spcBef>
          <a:spcPct val="0"/>
        </a:spcBef>
        <a:spcAft>
          <a:spcPct val="0"/>
        </a:spcAft>
        <a:defRPr sz="3200" b="1">
          <a:solidFill>
            <a:srgbClr val="006666"/>
          </a:solidFill>
          <a:latin typeface="Tahoma" charset="0"/>
        </a:defRPr>
      </a:lvl5pPr>
      <a:lvl6pPr marL="457200" algn="l" rtl="0" eaLnBrk="1" fontAlgn="base" hangingPunct="1">
        <a:spcBef>
          <a:spcPct val="0"/>
        </a:spcBef>
        <a:spcAft>
          <a:spcPct val="0"/>
        </a:spcAft>
        <a:defRPr sz="3200" b="1">
          <a:solidFill>
            <a:srgbClr val="006666"/>
          </a:solidFill>
          <a:latin typeface="Tahoma" charset="0"/>
        </a:defRPr>
      </a:lvl6pPr>
      <a:lvl7pPr marL="914400" algn="l" rtl="0" eaLnBrk="1" fontAlgn="base" hangingPunct="1">
        <a:spcBef>
          <a:spcPct val="0"/>
        </a:spcBef>
        <a:spcAft>
          <a:spcPct val="0"/>
        </a:spcAft>
        <a:defRPr sz="3200" b="1">
          <a:solidFill>
            <a:srgbClr val="006666"/>
          </a:solidFill>
          <a:latin typeface="Tahoma" charset="0"/>
        </a:defRPr>
      </a:lvl7pPr>
      <a:lvl8pPr marL="1371600" algn="l" rtl="0" eaLnBrk="1" fontAlgn="base" hangingPunct="1">
        <a:spcBef>
          <a:spcPct val="0"/>
        </a:spcBef>
        <a:spcAft>
          <a:spcPct val="0"/>
        </a:spcAft>
        <a:defRPr sz="3200" b="1">
          <a:solidFill>
            <a:srgbClr val="006666"/>
          </a:solidFill>
          <a:latin typeface="Tahoma" charset="0"/>
        </a:defRPr>
      </a:lvl8pPr>
      <a:lvl9pPr marL="1828800" algn="l" rtl="0" eaLnBrk="1" fontAlgn="base" hangingPunct="1">
        <a:spcBef>
          <a:spcPct val="0"/>
        </a:spcBef>
        <a:spcAft>
          <a:spcPct val="0"/>
        </a:spcAft>
        <a:defRPr sz="3200" b="1">
          <a:solidFill>
            <a:srgbClr val="006666"/>
          </a:solidFill>
          <a:latin typeface="Tahoma" charset="0"/>
        </a:defRPr>
      </a:lvl9pPr>
    </p:titleStyle>
    <p:bodyStyle>
      <a:lvl1pPr marL="342900" indent="-342900" algn="l" rtl="0" eaLnBrk="1" fontAlgn="base" hangingPunct="1">
        <a:spcBef>
          <a:spcPct val="5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200" i="1">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www.pattan.net/teachlead/ResponsetoIntervention.aspx"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hyperlink" Target="http://www.portal.state.pa.us/portal/server.pt?open=512&amp;objID=4228&amp;mode=2" TargetMode="External"/><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6" Type="http://schemas.openxmlformats.org/officeDocument/2006/relationships/hyperlink" Target="http://www.studyisland.com/" TargetMode="External"/><Relationship Id="rId4" Type="http://schemas.openxmlformats.org/officeDocument/2006/relationships/hyperlink" Target="http://www.aimsweb.com/" TargetMode="External"/><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hyperlink" Target="http://www.studentprogress.org/" TargetMode="External"/><Relationship Id="rId5" Type="http://schemas.openxmlformats.org/officeDocument/2006/relationships/hyperlink" Target="https://members.successforall.ne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4" Type="http://schemas.openxmlformats.org/officeDocument/2006/relationships/diagramData" Target="../diagrams/data1.xml"/><Relationship Id="rId5" Type="http://schemas.openxmlformats.org/officeDocument/2006/relationships/diagramLayout" Target="../diagrams/layout1.xml"/><Relationship Id="rId7" Type="http://schemas.openxmlformats.org/officeDocument/2006/relationships/diagramColors" Target="../diagrams/colors1.xml"/><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jpeg"/><Relationship Id="rId6"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algn="ctr"/>
            <a:r>
              <a:rPr lang="en-US" sz="6000" dirty="0" err="1" smtClean="0"/>
              <a:t>RtII</a:t>
            </a:r>
            <a:endParaRPr lang="en-US" sz="6000" dirty="0" smtClean="0"/>
          </a:p>
        </p:txBody>
      </p:sp>
      <p:sp>
        <p:nvSpPr>
          <p:cNvPr id="3075" name="Subtitle 2"/>
          <p:cNvSpPr>
            <a:spLocks noGrp="1"/>
          </p:cNvSpPr>
          <p:nvPr>
            <p:ph type="subTitle" idx="1"/>
          </p:nvPr>
        </p:nvSpPr>
        <p:spPr/>
        <p:txBody>
          <a:bodyPr/>
          <a:lstStyle/>
          <a:p>
            <a:pPr algn="ctr"/>
            <a:r>
              <a:rPr lang="en-US" sz="2800" dirty="0" smtClean="0"/>
              <a:t>Response to Instruction and Intervention</a:t>
            </a:r>
          </a:p>
        </p:txBody>
      </p:sp>
      <p:sp>
        <p:nvSpPr>
          <p:cNvPr id="5" name="Rectangle 4"/>
          <p:cNvSpPr/>
          <p:nvPr/>
        </p:nvSpPr>
        <p:spPr>
          <a:xfrm>
            <a:off x="228600" y="5943600"/>
            <a:ext cx="4572000" cy="646331"/>
          </a:xfrm>
          <a:prstGeom prst="rect">
            <a:avLst/>
          </a:prstGeom>
        </p:spPr>
        <p:txBody>
          <a:bodyPr>
            <a:spAutoFit/>
          </a:bodyPr>
          <a:lstStyle/>
          <a:p>
            <a:r>
              <a:rPr lang="en-US" dirty="0" err="1" smtClean="0">
                <a:hlinkClick r:id="rId3"/>
              </a:rPr>
              <a:t>paTTAN</a:t>
            </a:r>
            <a:endParaRPr lang="en-US"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1752600" y="838200"/>
            <a:ext cx="6781800" cy="5047536"/>
          </a:xfrm>
          <a:prstGeom prst="rect">
            <a:avLst/>
          </a:prstGeom>
          <a:noFill/>
        </p:spPr>
        <p:txBody>
          <a:bodyPr wrap="square" rtlCol="0">
            <a:spAutoFit/>
          </a:bodyPr>
          <a:lstStyle/>
          <a:p>
            <a:r>
              <a:rPr lang="en-US" sz="2800" b="1" dirty="0" smtClean="0">
                <a:solidFill>
                  <a:schemeClr val="accent1">
                    <a:lumMod val="50000"/>
                  </a:schemeClr>
                </a:solidFill>
              </a:rPr>
              <a:t>What is </a:t>
            </a:r>
            <a:r>
              <a:rPr lang="en-US" sz="2800" b="1" dirty="0" err="1" smtClean="0">
                <a:solidFill>
                  <a:schemeClr val="accent1">
                    <a:lumMod val="50000"/>
                  </a:schemeClr>
                </a:solidFill>
              </a:rPr>
              <a:t>RtII</a:t>
            </a:r>
            <a:r>
              <a:rPr lang="en-US" sz="2800" b="1" dirty="0" smtClean="0">
                <a:solidFill>
                  <a:schemeClr val="accent1">
                    <a:lumMod val="50000"/>
                  </a:schemeClr>
                </a:solidFill>
              </a:rPr>
              <a:t>?</a:t>
            </a:r>
          </a:p>
          <a:p>
            <a:endParaRPr lang="en-US" dirty="0" smtClean="0"/>
          </a:p>
          <a:p>
            <a:r>
              <a:rPr lang="en-US" sz="2400" dirty="0" smtClean="0"/>
              <a:t>Data driven </a:t>
            </a:r>
            <a:r>
              <a:rPr lang="en-US" sz="2400" i="1" dirty="0" smtClean="0"/>
              <a:t>process </a:t>
            </a:r>
            <a:r>
              <a:rPr lang="en-US" sz="2400" dirty="0" smtClean="0"/>
              <a:t>to improve reading and math instruction:</a:t>
            </a:r>
          </a:p>
          <a:p>
            <a:pPr>
              <a:buFont typeface="Arial" pitchFamily="34" charset="0"/>
              <a:buChar char="•"/>
            </a:pPr>
            <a:endParaRPr lang="en-US" sz="2400" i="1" dirty="0" smtClean="0"/>
          </a:p>
          <a:p>
            <a:pPr>
              <a:buFont typeface="Arial" pitchFamily="34" charset="0"/>
              <a:buChar char="•"/>
            </a:pPr>
            <a:r>
              <a:rPr lang="en-US" sz="2400" dirty="0" smtClean="0"/>
              <a:t>Standards aligned Instruction</a:t>
            </a:r>
          </a:p>
          <a:p>
            <a:pPr>
              <a:buFont typeface="Arial" pitchFamily="34" charset="0"/>
              <a:buChar char="•"/>
            </a:pPr>
            <a:endParaRPr lang="en-US" sz="2400" dirty="0" smtClean="0"/>
          </a:p>
          <a:p>
            <a:pPr>
              <a:buFont typeface="Arial" pitchFamily="34" charset="0"/>
              <a:buChar char="•"/>
            </a:pPr>
            <a:r>
              <a:rPr lang="en-US" sz="2400" dirty="0" smtClean="0"/>
              <a:t>Universal screening</a:t>
            </a:r>
          </a:p>
          <a:p>
            <a:pPr>
              <a:buFont typeface="Arial" pitchFamily="34" charset="0"/>
              <a:buChar char="•"/>
            </a:pPr>
            <a:endParaRPr lang="en-US" sz="2400" dirty="0" smtClean="0"/>
          </a:p>
          <a:p>
            <a:pPr>
              <a:buFont typeface="Arial" pitchFamily="34" charset="0"/>
              <a:buChar char="•"/>
            </a:pPr>
            <a:r>
              <a:rPr lang="en-US" sz="2400" dirty="0" smtClean="0"/>
              <a:t>Shared ownership</a:t>
            </a:r>
          </a:p>
          <a:p>
            <a:pPr>
              <a:buFont typeface="Arial" pitchFamily="34" charset="0"/>
              <a:buChar char="•"/>
            </a:pPr>
            <a:endParaRPr lang="en-US" sz="2400" dirty="0" smtClean="0"/>
          </a:p>
          <a:p>
            <a:pPr>
              <a:buFont typeface="Arial" pitchFamily="34" charset="0"/>
              <a:buChar char="•"/>
            </a:pPr>
            <a:r>
              <a:rPr lang="en-US" sz="2400" dirty="0" smtClean="0"/>
              <a:t>Data based decision making</a:t>
            </a:r>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srcRect/>
          <a:stretch>
            <a:fillRect/>
          </a:stretch>
        </p:blipFill>
        <p:spPr bwMode="auto">
          <a:xfrm>
            <a:off x="3276600" y="2057400"/>
            <a:ext cx="3143250" cy="3514725"/>
          </a:xfrm>
          <a:prstGeom prst="rect">
            <a:avLst/>
          </a:prstGeom>
          <a:noFill/>
          <a:ln w="9525">
            <a:noFill/>
            <a:miter lim="800000"/>
            <a:headEnd/>
            <a:tailEnd/>
          </a:ln>
          <a:effectLst/>
        </p:spPr>
      </p:pic>
      <p:sp>
        <p:nvSpPr>
          <p:cNvPr id="3" name="TextBox 2"/>
          <p:cNvSpPr txBox="1"/>
          <p:nvPr/>
        </p:nvSpPr>
        <p:spPr>
          <a:xfrm>
            <a:off x="2133600" y="1066800"/>
            <a:ext cx="5486400" cy="954107"/>
          </a:xfrm>
          <a:prstGeom prst="rect">
            <a:avLst/>
          </a:prstGeom>
          <a:noFill/>
        </p:spPr>
        <p:txBody>
          <a:bodyPr wrap="square" rtlCol="0">
            <a:spAutoFit/>
          </a:bodyPr>
          <a:lstStyle/>
          <a:p>
            <a:r>
              <a:rPr lang="en-US" sz="2800" b="1" dirty="0" smtClean="0">
                <a:solidFill>
                  <a:schemeClr val="accent1">
                    <a:lumMod val="50000"/>
                  </a:schemeClr>
                </a:solidFill>
              </a:rPr>
              <a:t>PA Standards Aligned System (SAS):</a:t>
            </a:r>
            <a:endParaRPr lang="en-US" sz="2800" b="1" dirty="0">
              <a:solidFill>
                <a:schemeClr val="accent1">
                  <a:lumMod val="50000"/>
                </a:schemeClr>
              </a:solidFill>
            </a:endParaRPr>
          </a:p>
        </p:txBody>
      </p:sp>
      <p:sp>
        <p:nvSpPr>
          <p:cNvPr id="4" name="Rectangle 3"/>
          <p:cNvSpPr/>
          <p:nvPr/>
        </p:nvSpPr>
        <p:spPr>
          <a:xfrm>
            <a:off x="304800" y="5934670"/>
            <a:ext cx="4572000" cy="646331"/>
          </a:xfrm>
          <a:prstGeom prst="rect">
            <a:avLst/>
          </a:prstGeom>
        </p:spPr>
        <p:txBody>
          <a:bodyPr>
            <a:spAutoFit/>
          </a:bodyPr>
          <a:lstStyle/>
          <a:p>
            <a:r>
              <a:rPr lang="en-US" dirty="0" smtClean="0">
                <a:hlinkClick r:id="rId4"/>
              </a:rPr>
              <a:t>PDE - SAS</a:t>
            </a:r>
            <a:endParaRPr lang="en-US"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2" descr="Pennsylvania's Response to Intervention Framework&#10;Tier 3: Interventinos for a Few students&#10;Tier 2: Interventions for Some Students&#10;Tier 1: Foundation Standards-Aligned Instruction for all students&#10;"/>
          <p:cNvPicPr>
            <a:picLocks noChangeAspect="1" noChangeArrowheads="1"/>
          </p:cNvPicPr>
          <p:nvPr/>
        </p:nvPicPr>
        <p:blipFill>
          <a:blip r:embed="rId3" cstate="print"/>
          <a:srcRect/>
          <a:stretch>
            <a:fillRect/>
          </a:stretch>
        </p:blipFill>
        <p:spPr bwMode="auto">
          <a:xfrm>
            <a:off x="1905000" y="1981200"/>
            <a:ext cx="6353175" cy="4448175"/>
          </a:xfrm>
          <a:prstGeom prst="rect">
            <a:avLst/>
          </a:prstGeom>
          <a:noFill/>
        </p:spPr>
      </p:pic>
      <p:sp>
        <p:nvSpPr>
          <p:cNvPr id="4" name="TextBox 3"/>
          <p:cNvSpPr txBox="1"/>
          <p:nvPr/>
        </p:nvSpPr>
        <p:spPr>
          <a:xfrm>
            <a:off x="1828800" y="533400"/>
            <a:ext cx="6705600" cy="1631216"/>
          </a:xfrm>
          <a:prstGeom prst="rect">
            <a:avLst/>
          </a:prstGeom>
          <a:noFill/>
        </p:spPr>
        <p:txBody>
          <a:bodyPr wrap="square" rtlCol="0">
            <a:spAutoFit/>
          </a:bodyPr>
          <a:lstStyle/>
          <a:p>
            <a:r>
              <a:rPr lang="en-US" sz="2000" dirty="0" smtClean="0"/>
              <a:t>The instructional process mandates high quality instruction with a rigorous standards aligned curriculum for all students.  In fact, our core classroom instruction should be meeting at least 80% of our students’ needs within the regular classroom.  </a:t>
            </a:r>
            <a:endParaRPr lang="en-US" sz="2000" dirty="0"/>
          </a:p>
        </p:txBody>
      </p:sp>
      <p:sp>
        <p:nvSpPr>
          <p:cNvPr id="5" name="TextBox 4"/>
          <p:cNvSpPr txBox="1"/>
          <p:nvPr/>
        </p:nvSpPr>
        <p:spPr>
          <a:xfrm>
            <a:off x="6705600" y="2895600"/>
            <a:ext cx="1828800" cy="646331"/>
          </a:xfrm>
          <a:prstGeom prst="rect">
            <a:avLst/>
          </a:prstGeom>
          <a:noFill/>
        </p:spPr>
        <p:txBody>
          <a:bodyPr wrap="square" rtlCol="0">
            <a:spAutoFit/>
          </a:bodyPr>
          <a:lstStyle/>
          <a:p>
            <a:r>
              <a:rPr lang="en-US" dirty="0" smtClean="0"/>
              <a:t>5% of our students</a:t>
            </a:r>
            <a:endParaRPr lang="en-US" dirty="0"/>
          </a:p>
        </p:txBody>
      </p:sp>
      <p:sp>
        <p:nvSpPr>
          <p:cNvPr id="6" name="TextBox 5"/>
          <p:cNvSpPr txBox="1"/>
          <p:nvPr/>
        </p:nvSpPr>
        <p:spPr>
          <a:xfrm>
            <a:off x="6858000" y="3962400"/>
            <a:ext cx="1828800" cy="646331"/>
          </a:xfrm>
          <a:prstGeom prst="rect">
            <a:avLst/>
          </a:prstGeom>
          <a:noFill/>
        </p:spPr>
        <p:txBody>
          <a:bodyPr wrap="square" rtlCol="0">
            <a:spAutoFit/>
          </a:bodyPr>
          <a:lstStyle/>
          <a:p>
            <a:r>
              <a:rPr lang="en-US" dirty="0" smtClean="0"/>
              <a:t>5% - 15% of </a:t>
            </a:r>
          </a:p>
          <a:p>
            <a:r>
              <a:rPr lang="en-US" dirty="0" smtClean="0"/>
              <a:t>our students</a:t>
            </a:r>
            <a:endParaRPr lang="en-US" dirty="0"/>
          </a:p>
        </p:txBody>
      </p:sp>
      <p:sp>
        <p:nvSpPr>
          <p:cNvPr id="7" name="TextBox 6"/>
          <p:cNvSpPr txBox="1"/>
          <p:nvPr/>
        </p:nvSpPr>
        <p:spPr>
          <a:xfrm>
            <a:off x="6934200" y="5257800"/>
            <a:ext cx="1828800" cy="646331"/>
          </a:xfrm>
          <a:prstGeom prst="rect">
            <a:avLst/>
          </a:prstGeom>
          <a:noFill/>
        </p:spPr>
        <p:txBody>
          <a:bodyPr wrap="square" rtlCol="0">
            <a:spAutoFit/>
          </a:bodyPr>
          <a:lstStyle/>
          <a:p>
            <a:r>
              <a:rPr lang="en-US" dirty="0" smtClean="0"/>
              <a:t>80% - 85% of our students</a:t>
            </a:r>
            <a:endParaRPr lang="en-US"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828800" y="533400"/>
            <a:ext cx="5715000" cy="523220"/>
          </a:xfrm>
          <a:prstGeom prst="rect">
            <a:avLst/>
          </a:prstGeom>
          <a:noFill/>
        </p:spPr>
        <p:txBody>
          <a:bodyPr wrap="square" rtlCol="0">
            <a:spAutoFit/>
          </a:bodyPr>
          <a:lstStyle/>
          <a:p>
            <a:r>
              <a:rPr lang="en-US" sz="2800" b="1" dirty="0" smtClean="0">
                <a:solidFill>
                  <a:schemeClr val="accent1">
                    <a:lumMod val="50000"/>
                  </a:schemeClr>
                </a:solidFill>
              </a:rPr>
              <a:t>Universal Screening:</a:t>
            </a:r>
            <a:endParaRPr lang="en-US" sz="2800" b="1" dirty="0">
              <a:solidFill>
                <a:schemeClr val="accent1">
                  <a:lumMod val="50000"/>
                </a:schemeClr>
              </a:solidFill>
            </a:endParaRPr>
          </a:p>
        </p:txBody>
      </p:sp>
      <p:sp>
        <p:nvSpPr>
          <p:cNvPr id="3" name="TextBox 2"/>
          <p:cNvSpPr txBox="1"/>
          <p:nvPr/>
        </p:nvSpPr>
        <p:spPr>
          <a:xfrm>
            <a:off x="1981200" y="1371600"/>
            <a:ext cx="6248400" cy="4370427"/>
          </a:xfrm>
          <a:prstGeom prst="rect">
            <a:avLst/>
          </a:prstGeom>
          <a:noFill/>
        </p:spPr>
        <p:txBody>
          <a:bodyPr wrap="square" rtlCol="0">
            <a:spAutoFit/>
          </a:bodyPr>
          <a:lstStyle/>
          <a:p>
            <a:r>
              <a:rPr lang="en-US" sz="2000" dirty="0" smtClean="0"/>
              <a:t>All students are screened to determine academic status against grade-level benchmarks.</a:t>
            </a:r>
          </a:p>
          <a:p>
            <a:endParaRPr lang="en-US" sz="2000" dirty="0" smtClean="0"/>
          </a:p>
          <a:p>
            <a:pPr>
              <a:buFont typeface="Arial" pitchFamily="34" charset="0"/>
              <a:buChar char="•"/>
            </a:pPr>
            <a:r>
              <a:rPr lang="en-US" sz="2000" dirty="0" smtClean="0"/>
              <a:t>Fall, Winter, Spring</a:t>
            </a:r>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r>
              <a:rPr lang="en-US" sz="2000" dirty="0" smtClean="0">
                <a:hlinkClick r:id="rId3"/>
              </a:rPr>
              <a:t>Comprehensive resource for curriculum based measurements</a:t>
            </a: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endParaRPr lang="en-US" dirty="0"/>
          </a:p>
        </p:txBody>
      </p:sp>
      <p:sp>
        <p:nvSpPr>
          <p:cNvPr id="4" name="Rectangle 3"/>
          <p:cNvSpPr/>
          <p:nvPr/>
        </p:nvSpPr>
        <p:spPr>
          <a:xfrm>
            <a:off x="3733800" y="3429000"/>
            <a:ext cx="1167948" cy="646331"/>
          </a:xfrm>
          <a:prstGeom prst="rect">
            <a:avLst/>
          </a:prstGeom>
        </p:spPr>
        <p:txBody>
          <a:bodyPr wrap="none">
            <a:spAutoFit/>
          </a:bodyPr>
          <a:lstStyle/>
          <a:p>
            <a:r>
              <a:rPr lang="en-US" dirty="0" err="1" smtClean="0">
                <a:hlinkClick r:id="rId4"/>
              </a:rPr>
              <a:t>AimsWeb</a:t>
            </a:r>
            <a:endParaRPr lang="en-US" dirty="0" smtClean="0"/>
          </a:p>
          <a:p>
            <a:endParaRPr lang="en-US" dirty="0"/>
          </a:p>
        </p:txBody>
      </p:sp>
      <p:sp>
        <p:nvSpPr>
          <p:cNvPr id="6" name="Rectangle 5"/>
          <p:cNvSpPr/>
          <p:nvPr/>
        </p:nvSpPr>
        <p:spPr>
          <a:xfrm>
            <a:off x="3124200" y="2895600"/>
            <a:ext cx="838691" cy="646331"/>
          </a:xfrm>
          <a:prstGeom prst="rect">
            <a:avLst/>
          </a:prstGeom>
        </p:spPr>
        <p:txBody>
          <a:bodyPr wrap="none">
            <a:spAutoFit/>
          </a:bodyPr>
          <a:lstStyle/>
          <a:p>
            <a:r>
              <a:rPr lang="en-US" dirty="0" smtClean="0">
                <a:hlinkClick r:id="rId5"/>
              </a:rPr>
              <a:t>4Sight</a:t>
            </a:r>
            <a:endParaRPr lang="en-US" dirty="0" smtClean="0"/>
          </a:p>
          <a:p>
            <a:endParaRPr lang="en-US" dirty="0"/>
          </a:p>
        </p:txBody>
      </p:sp>
      <p:sp>
        <p:nvSpPr>
          <p:cNvPr id="7" name="Rectangle 6"/>
          <p:cNvSpPr/>
          <p:nvPr/>
        </p:nvSpPr>
        <p:spPr>
          <a:xfrm>
            <a:off x="4572000" y="2895600"/>
            <a:ext cx="1454244" cy="646331"/>
          </a:xfrm>
          <a:prstGeom prst="rect">
            <a:avLst/>
          </a:prstGeom>
        </p:spPr>
        <p:txBody>
          <a:bodyPr wrap="none">
            <a:spAutoFit/>
          </a:bodyPr>
          <a:lstStyle/>
          <a:p>
            <a:r>
              <a:rPr lang="en-US" dirty="0" smtClean="0">
                <a:hlinkClick r:id="rId6"/>
              </a:rPr>
              <a:t>Study Island</a:t>
            </a:r>
            <a:endParaRPr lang="en-US"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828800" y="914400"/>
            <a:ext cx="5257800" cy="6124754"/>
          </a:xfrm>
          <a:prstGeom prst="rect">
            <a:avLst/>
          </a:prstGeom>
          <a:noFill/>
        </p:spPr>
        <p:txBody>
          <a:bodyPr wrap="square" rtlCol="0">
            <a:spAutoFit/>
          </a:bodyPr>
          <a:lstStyle/>
          <a:p>
            <a:r>
              <a:rPr lang="en-US" sz="2800" b="1" dirty="0" smtClean="0">
                <a:solidFill>
                  <a:schemeClr val="accent1">
                    <a:lumMod val="50000"/>
                  </a:schemeClr>
                </a:solidFill>
              </a:rPr>
              <a:t>Shared Ownership:  </a:t>
            </a:r>
          </a:p>
          <a:p>
            <a:r>
              <a:rPr lang="en-US" sz="2800" i="1" u="sng" dirty="0" smtClean="0"/>
              <a:t>All </a:t>
            </a:r>
            <a:r>
              <a:rPr lang="en-US" sz="2000" dirty="0" smtClean="0"/>
              <a:t>staff (general education teachers, special education teachers, Title I, ESL) assume an active role in students’ assessment and instruction in the standards‐aligned-system </a:t>
            </a:r>
          </a:p>
          <a:p>
            <a:endParaRPr lang="en-US" sz="2000" b="1" dirty="0" smtClean="0">
              <a:solidFill>
                <a:schemeClr val="accent1">
                  <a:lumMod val="50000"/>
                </a:schemeClr>
              </a:solidFill>
            </a:endParaRPr>
          </a:p>
          <a:p>
            <a:pPr>
              <a:buFont typeface="Arial" pitchFamily="34" charset="0"/>
              <a:buChar char="•"/>
            </a:pPr>
            <a:r>
              <a:rPr lang="en-US" sz="2000" b="1" dirty="0" err="1" smtClean="0">
                <a:solidFill>
                  <a:schemeClr val="accent1">
                    <a:lumMod val="50000"/>
                  </a:schemeClr>
                </a:solidFill>
              </a:rPr>
              <a:t>RtII</a:t>
            </a:r>
            <a:r>
              <a:rPr lang="en-US" sz="2000" b="1" dirty="0" smtClean="0">
                <a:solidFill>
                  <a:schemeClr val="accent1">
                    <a:lumMod val="50000"/>
                  </a:schemeClr>
                </a:solidFill>
              </a:rPr>
              <a:t> is a regular education initiative NOT a special education initiative.</a:t>
            </a:r>
          </a:p>
          <a:p>
            <a:pPr>
              <a:buFont typeface="Arial" pitchFamily="34" charset="0"/>
              <a:buChar char="•"/>
            </a:pPr>
            <a:endParaRPr lang="en-US" sz="2000" b="1" dirty="0" smtClean="0">
              <a:solidFill>
                <a:schemeClr val="accent1">
                  <a:lumMod val="50000"/>
                </a:schemeClr>
              </a:solidFill>
            </a:endParaRPr>
          </a:p>
          <a:p>
            <a:pPr>
              <a:buFont typeface="Arial" pitchFamily="34" charset="0"/>
              <a:buChar char="•"/>
            </a:pPr>
            <a:r>
              <a:rPr lang="en-US" sz="2000" b="1" dirty="0" smtClean="0">
                <a:solidFill>
                  <a:schemeClr val="accent1">
                    <a:lumMod val="50000"/>
                  </a:schemeClr>
                </a:solidFill>
              </a:rPr>
              <a:t>Parents are engaged – </a:t>
            </a:r>
            <a:r>
              <a:rPr lang="en-US" sz="2000" dirty="0" smtClean="0"/>
              <a:t>parents are informed of their child’s needs, interventions, intervention schedule, and progress. They may request additional evaluation at any time.</a:t>
            </a:r>
          </a:p>
          <a:p>
            <a:pPr>
              <a:buFont typeface="Arial" pitchFamily="34" charset="0"/>
              <a:buChar char="•"/>
            </a:pPr>
            <a:endParaRPr lang="en-US" sz="2000" b="1" dirty="0" smtClean="0">
              <a:solidFill>
                <a:schemeClr val="accent1">
                  <a:lumMod val="50000"/>
                </a:schemeClr>
              </a:solidFill>
            </a:endParaRPr>
          </a:p>
          <a:p>
            <a:endParaRPr lang="en-US" sz="2800" b="1" dirty="0" smtClean="0">
              <a:solidFill>
                <a:schemeClr val="accent1">
                  <a:lumMod val="50000"/>
                </a:schemeClr>
              </a:solidFill>
            </a:endParaRPr>
          </a:p>
          <a:p>
            <a:r>
              <a:rPr lang="en-US" sz="2800" b="1" dirty="0" smtClean="0">
                <a:solidFill>
                  <a:schemeClr val="accent1">
                    <a:lumMod val="50000"/>
                  </a:schemeClr>
                </a:solidFill>
              </a:rPr>
              <a:t> </a:t>
            </a:r>
            <a:endParaRPr lang="en-US" sz="2800" b="1" dirty="0">
              <a:solidFill>
                <a:schemeClr val="accent1">
                  <a:lumMod val="50000"/>
                </a:schemeClr>
              </a:solidFill>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752600" y="533400"/>
            <a:ext cx="5638800" cy="523220"/>
          </a:xfrm>
          <a:prstGeom prst="rect">
            <a:avLst/>
          </a:prstGeom>
          <a:noFill/>
        </p:spPr>
        <p:txBody>
          <a:bodyPr wrap="square" rtlCol="0">
            <a:spAutoFit/>
          </a:bodyPr>
          <a:lstStyle/>
          <a:p>
            <a:r>
              <a:rPr lang="en-US" sz="2800" b="1" dirty="0" smtClean="0">
                <a:solidFill>
                  <a:schemeClr val="accent1">
                    <a:lumMod val="50000"/>
                  </a:schemeClr>
                </a:solidFill>
              </a:rPr>
              <a:t>Data Based Decision Making:</a:t>
            </a:r>
            <a:endParaRPr lang="en-US" sz="2800" b="1" dirty="0">
              <a:solidFill>
                <a:schemeClr val="accent1">
                  <a:lumMod val="50000"/>
                </a:schemeClr>
              </a:solidFill>
            </a:endParaRPr>
          </a:p>
        </p:txBody>
      </p:sp>
      <p:pic>
        <p:nvPicPr>
          <p:cNvPr id="46082" name="Picture 2" descr="C:\Documents and Settings\saymic\Local Settings\Temporary Internet Files\Content.IE5\IJTD0THG\MPj04395250000[1].jpg"/>
          <p:cNvPicPr>
            <a:picLocks noChangeAspect="1" noChangeArrowheads="1"/>
          </p:cNvPicPr>
          <p:nvPr/>
        </p:nvPicPr>
        <p:blipFill>
          <a:blip r:embed="rId3" cstate="print"/>
          <a:srcRect/>
          <a:stretch>
            <a:fillRect/>
          </a:stretch>
        </p:blipFill>
        <p:spPr bwMode="auto">
          <a:xfrm>
            <a:off x="4114800" y="2819400"/>
            <a:ext cx="1969573" cy="1376825"/>
          </a:xfrm>
          <a:prstGeom prst="rect">
            <a:avLst/>
          </a:prstGeom>
          <a:noFill/>
        </p:spPr>
      </p:pic>
      <p:graphicFrame>
        <p:nvGraphicFramePr>
          <p:cNvPr id="4" name="Diagram 3"/>
          <p:cNvGraphicFramePr/>
          <p:nvPr/>
        </p:nvGraphicFramePr>
        <p:xfrm>
          <a:off x="2133600" y="1600200"/>
          <a:ext cx="6096000" cy="4064000"/>
        </p:xfrm>
        <a:graphic>
          <a:graphicData uri="http://schemas.openxmlformats.org/drawingml/2006/diagram">
            <a:relIds xmlns:dgm="http://schemas.openxmlformats.org/drawingml/2006/diagram" xmlns:r="http://schemas.openxmlformats.org/officeDocument/2006/relationships" r:dm="rId4" r:lo="rId5" r:qs="rId6" r:cs="rId7"/>
          </a:graphicData>
        </a:graphic>
      </p:graphicFrame>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1981200" y="762000"/>
            <a:ext cx="6019800" cy="4154984"/>
          </a:xfrm>
          <a:prstGeom prst="rect">
            <a:avLst/>
          </a:prstGeom>
          <a:noFill/>
        </p:spPr>
        <p:txBody>
          <a:bodyPr wrap="square" rtlCol="0">
            <a:spAutoFit/>
          </a:bodyPr>
          <a:lstStyle/>
          <a:p>
            <a:r>
              <a:rPr lang="en-US" sz="2800" b="1" dirty="0" smtClean="0">
                <a:solidFill>
                  <a:schemeClr val="accent1">
                    <a:lumMod val="50000"/>
                  </a:schemeClr>
                </a:solidFill>
              </a:rPr>
              <a:t>Remember – the </a:t>
            </a:r>
            <a:r>
              <a:rPr lang="en-US" sz="2800" b="1" dirty="0" err="1" smtClean="0">
                <a:solidFill>
                  <a:schemeClr val="accent1">
                    <a:lumMod val="50000"/>
                  </a:schemeClr>
                </a:solidFill>
              </a:rPr>
              <a:t>RtII</a:t>
            </a:r>
            <a:r>
              <a:rPr lang="en-US" sz="2800" b="1" dirty="0" smtClean="0">
                <a:solidFill>
                  <a:schemeClr val="accent1">
                    <a:lumMod val="50000"/>
                  </a:schemeClr>
                </a:solidFill>
              </a:rPr>
              <a:t> focus must be instruction:</a:t>
            </a:r>
          </a:p>
          <a:p>
            <a:endParaRPr lang="en-US" sz="2800" b="1" dirty="0" smtClean="0">
              <a:solidFill>
                <a:schemeClr val="accent1">
                  <a:lumMod val="50000"/>
                </a:schemeClr>
              </a:solidFill>
            </a:endParaRPr>
          </a:p>
          <a:p>
            <a:pPr>
              <a:buFont typeface="Arial" pitchFamily="34" charset="0"/>
              <a:buChar char="•"/>
            </a:pPr>
            <a:r>
              <a:rPr lang="en-US" sz="2000" b="1" dirty="0" smtClean="0"/>
              <a:t>Supports for </a:t>
            </a:r>
            <a:r>
              <a:rPr lang="en-US" sz="2000" b="1" dirty="0" err="1" smtClean="0"/>
              <a:t>RtII</a:t>
            </a:r>
            <a:r>
              <a:rPr lang="en-US" sz="2000" b="1" dirty="0" smtClean="0"/>
              <a:t> must be in place (tiers, time for staff learning, time for collaboration)</a:t>
            </a:r>
          </a:p>
          <a:p>
            <a:pPr>
              <a:buFont typeface="Arial" pitchFamily="34" charset="0"/>
              <a:buChar char="•"/>
            </a:pPr>
            <a:endParaRPr lang="en-US" sz="2000" b="1" dirty="0" smtClean="0"/>
          </a:p>
          <a:p>
            <a:pPr>
              <a:buFont typeface="Arial" pitchFamily="34" charset="0"/>
              <a:buChar char="•"/>
            </a:pPr>
            <a:r>
              <a:rPr lang="en-US" sz="2000" b="1" dirty="0" smtClean="0"/>
              <a:t>Data discussions must take place (data analysis teaming)</a:t>
            </a:r>
          </a:p>
          <a:p>
            <a:pPr>
              <a:buFont typeface="Arial" pitchFamily="34" charset="0"/>
              <a:buChar char="•"/>
            </a:pPr>
            <a:endParaRPr lang="en-US" sz="2000" b="1" dirty="0" smtClean="0"/>
          </a:p>
          <a:p>
            <a:pPr>
              <a:buFont typeface="Arial" pitchFamily="34" charset="0"/>
              <a:buChar char="•"/>
            </a:pPr>
            <a:r>
              <a:rPr lang="en-US" sz="2000" b="1" dirty="0" smtClean="0"/>
              <a:t>Professional Development must be on-site and job-embedded (coaching, capacity building, integration of Best Practices)</a:t>
            </a:r>
            <a:endParaRPr lang="en-US" sz="2000" b="1"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C:\Documents and Settings\saymic\Local Settings\Temporary Internet Files\Content.IE5\28N85Z1O\MPj04410640000[1].jpg"/>
          <p:cNvPicPr>
            <a:picLocks noChangeAspect="1" noChangeArrowheads="1"/>
          </p:cNvPicPr>
          <p:nvPr/>
        </p:nvPicPr>
        <p:blipFill>
          <a:blip r:embed="rId3" cstate="print"/>
          <a:srcRect/>
          <a:stretch>
            <a:fillRect/>
          </a:stretch>
        </p:blipFill>
        <p:spPr bwMode="auto">
          <a:xfrm>
            <a:off x="6858000" y="4495800"/>
            <a:ext cx="2130552" cy="2130552"/>
          </a:xfrm>
          <a:prstGeom prst="rect">
            <a:avLst/>
          </a:prstGeom>
          <a:noFill/>
        </p:spPr>
      </p:pic>
      <p:sp>
        <p:nvSpPr>
          <p:cNvPr id="2" name="TextBox 1"/>
          <p:cNvSpPr txBox="1"/>
          <p:nvPr/>
        </p:nvSpPr>
        <p:spPr>
          <a:xfrm>
            <a:off x="1828800" y="152400"/>
            <a:ext cx="5943600" cy="6340197"/>
          </a:xfrm>
          <a:prstGeom prst="rect">
            <a:avLst/>
          </a:prstGeom>
          <a:noFill/>
        </p:spPr>
        <p:txBody>
          <a:bodyPr wrap="square" rtlCol="0">
            <a:spAutoFit/>
          </a:bodyPr>
          <a:lstStyle/>
          <a:p>
            <a:r>
              <a:rPr lang="en-US" sz="2800" b="1" dirty="0" smtClean="0">
                <a:solidFill>
                  <a:schemeClr val="accent1">
                    <a:lumMod val="50000"/>
                  </a:schemeClr>
                </a:solidFill>
              </a:rPr>
              <a:t>What does this mean for Wilson?</a:t>
            </a:r>
          </a:p>
          <a:p>
            <a:pPr>
              <a:buFont typeface="Arial" pitchFamily="34" charset="0"/>
              <a:buChar char="•"/>
            </a:pPr>
            <a:r>
              <a:rPr lang="en-US" b="1" dirty="0" smtClean="0"/>
              <a:t>We will continue to assess district and building needs to ensure fidelity to the </a:t>
            </a:r>
            <a:r>
              <a:rPr lang="en-US" b="1" dirty="0" err="1" smtClean="0"/>
              <a:t>RtII</a:t>
            </a:r>
            <a:r>
              <a:rPr lang="en-US" b="1" dirty="0" smtClean="0"/>
              <a:t> process</a:t>
            </a:r>
          </a:p>
          <a:p>
            <a:pPr>
              <a:buFont typeface="Arial" pitchFamily="34" charset="0"/>
              <a:buChar char="•"/>
            </a:pPr>
            <a:endParaRPr lang="en-US" b="1" dirty="0" smtClean="0"/>
          </a:p>
          <a:p>
            <a:pPr>
              <a:buFont typeface="Arial" pitchFamily="34" charset="0"/>
              <a:buChar char="•"/>
            </a:pPr>
            <a:r>
              <a:rPr lang="en-US" b="1" dirty="0" smtClean="0"/>
              <a:t>Teams will be maintained or developed (as the case may be) and capacity for supporting the process will be increased</a:t>
            </a:r>
          </a:p>
          <a:p>
            <a:pPr>
              <a:buFont typeface="Arial" pitchFamily="34" charset="0"/>
              <a:buChar char="•"/>
            </a:pPr>
            <a:endParaRPr lang="en-US" b="1" dirty="0" smtClean="0"/>
          </a:p>
          <a:p>
            <a:pPr>
              <a:buFont typeface="Arial" pitchFamily="34" charset="0"/>
              <a:buChar char="•"/>
            </a:pPr>
            <a:r>
              <a:rPr lang="en-US" b="1" dirty="0" smtClean="0"/>
              <a:t>A dynamic menu of interventions will be generated and selection will be dependent upon data driven decisions – student needs</a:t>
            </a:r>
          </a:p>
          <a:p>
            <a:pPr>
              <a:buFont typeface="Arial" pitchFamily="34" charset="0"/>
              <a:buChar char="•"/>
            </a:pPr>
            <a:endParaRPr lang="en-US" b="1" dirty="0" smtClean="0"/>
          </a:p>
          <a:p>
            <a:pPr>
              <a:buFont typeface="Arial" pitchFamily="34" charset="0"/>
              <a:buChar char="•"/>
            </a:pPr>
            <a:r>
              <a:rPr lang="en-US" b="1" dirty="0" smtClean="0"/>
              <a:t>Schedules will be developed in support of the process not in conflict with it</a:t>
            </a:r>
          </a:p>
          <a:p>
            <a:pPr>
              <a:buFont typeface="Arial" pitchFamily="34" charset="0"/>
              <a:buChar char="•"/>
            </a:pPr>
            <a:endParaRPr lang="en-US" b="1" dirty="0" smtClean="0"/>
          </a:p>
          <a:p>
            <a:pPr>
              <a:buFont typeface="Arial" pitchFamily="34" charset="0"/>
              <a:buChar char="•"/>
            </a:pPr>
            <a:r>
              <a:rPr lang="en-US" b="1" dirty="0" smtClean="0"/>
              <a:t>A central resource of information will be developed and maintained in conjunction with continued professional development</a:t>
            </a:r>
          </a:p>
          <a:p>
            <a:pPr>
              <a:buFont typeface="Arial" pitchFamily="34" charset="0"/>
              <a:buChar char="•"/>
            </a:pPr>
            <a:endParaRPr lang="en-US" b="1" dirty="0" smtClean="0"/>
          </a:p>
          <a:p>
            <a:pPr>
              <a:buFont typeface="Arial" pitchFamily="34" charset="0"/>
              <a:buChar char="•"/>
            </a:pPr>
            <a:r>
              <a:rPr lang="en-US" b="1" dirty="0" smtClean="0"/>
              <a:t>All students will be engaged in high quality core instruction within the SAS framework</a:t>
            </a:r>
          </a:p>
          <a:p>
            <a:pPr>
              <a:buFont typeface="Arial" pitchFamily="34" charset="0"/>
              <a:buChar char="•"/>
            </a:pPr>
            <a:endParaRPr lang="en-US" b="1" dirty="0">
              <a:solidFill>
                <a:schemeClr val="accent1">
                  <a:lumMod val="50000"/>
                </a:schemeClr>
              </a:solidFill>
            </a:endParaRPr>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NTI Principles of Learning - day 109">
  <a:themeElements>
    <a:clrScheme name="Classroom expectation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lassroom expectations">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lassroom expectation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assroom expectation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assroom expectation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assroom expectation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assroom expectation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assroom expectation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assroom expectation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assroom expectation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assroom expectation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assroom expectation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assroom expectation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assroom expectation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lassroom expectations 1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NTI Principles of Learning - day 109</Template>
  <TotalTime>208</TotalTime>
  <Words>1291</Words>
  <Application>Microsoft Macintosh PowerPoint</Application>
  <PresentationFormat>On-screen Show (4:3)</PresentationFormat>
  <Paragraphs>93</Paragraphs>
  <Slides>9</Slides>
  <Notes>8</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NTI Principles of Learning - day 109</vt:lpstr>
      <vt:lpstr>RtII</vt:lpstr>
      <vt:lpstr>Slide 2</vt:lpstr>
      <vt:lpstr>Slide 3</vt:lpstr>
      <vt:lpstr>Slide 4</vt:lpstr>
      <vt:lpstr>Slide 5</vt:lpstr>
      <vt:lpstr>Slide 6</vt:lpstr>
      <vt:lpstr>Slide 7</vt:lpstr>
      <vt:lpstr>Slide 8</vt:lpstr>
      <vt:lpstr>Slide 9</vt:lpstr>
    </vt:vector>
  </TitlesOfParts>
  <Company>Wilson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RtII</dc:title>
  <dc:creator>Technology Services Department</dc:creator>
  <cp:lastModifiedBy>Garzella, Michael</cp:lastModifiedBy>
  <cp:revision>32</cp:revision>
  <dcterms:created xsi:type="dcterms:W3CDTF">2011-08-16T14:35:57Z</dcterms:created>
  <dcterms:modified xsi:type="dcterms:W3CDTF">2011-08-16T14:37:05Z</dcterms:modified>
</cp:coreProperties>
</file>